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6" r:id="rId2"/>
    <p:sldId id="291" r:id="rId3"/>
    <p:sldId id="293" r:id="rId4"/>
    <p:sldId id="265" r:id="rId5"/>
    <p:sldId id="321" r:id="rId6"/>
    <p:sldId id="267" r:id="rId7"/>
    <p:sldId id="323" r:id="rId8"/>
    <p:sldId id="320" r:id="rId9"/>
    <p:sldId id="274" r:id="rId10"/>
    <p:sldId id="318" r:id="rId11"/>
    <p:sldId id="269" r:id="rId12"/>
    <p:sldId id="294" r:id="rId13"/>
    <p:sldId id="295" r:id="rId14"/>
    <p:sldId id="322" r:id="rId15"/>
    <p:sldId id="284" r:id="rId16"/>
    <p:sldId id="296" r:id="rId17"/>
    <p:sldId id="297" r:id="rId18"/>
    <p:sldId id="299" r:id="rId19"/>
    <p:sldId id="301" r:id="rId20"/>
    <p:sldId id="302" r:id="rId21"/>
    <p:sldId id="304" r:id="rId22"/>
    <p:sldId id="306" r:id="rId23"/>
    <p:sldId id="305" r:id="rId24"/>
    <p:sldId id="303" r:id="rId25"/>
    <p:sldId id="324" r:id="rId26"/>
    <p:sldId id="308" r:id="rId27"/>
    <p:sldId id="325" r:id="rId28"/>
    <p:sldId id="311" r:id="rId29"/>
    <p:sldId id="310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17" autoAdjust="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D07B4-847E-42F7-B92C-EC99AFA4208A}" type="datetimeFigureOut">
              <a:rPr lang="ru-RU" smtClean="0"/>
              <a:pPr/>
              <a:t>10.11.2013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050D4-549C-4BB4-BD45-029751978B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D07B4-847E-42F7-B92C-EC99AFA4208A}" type="datetimeFigureOut">
              <a:rPr lang="ru-RU" smtClean="0"/>
              <a:pPr/>
              <a:t>10.11.2013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050D4-549C-4BB4-BD45-029751978B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D07B4-847E-42F7-B92C-EC99AFA4208A}" type="datetimeFigureOut">
              <a:rPr lang="ru-RU" smtClean="0"/>
              <a:pPr/>
              <a:t>10.11.2013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050D4-549C-4BB4-BD45-029751978B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D07B4-847E-42F7-B92C-EC99AFA4208A}" type="datetimeFigureOut">
              <a:rPr lang="ru-RU" smtClean="0"/>
              <a:pPr/>
              <a:t>10.11.2013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050D4-549C-4BB4-BD45-029751978B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D07B4-847E-42F7-B92C-EC99AFA4208A}" type="datetimeFigureOut">
              <a:rPr lang="ru-RU" smtClean="0"/>
              <a:pPr/>
              <a:t>10.11.2013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050D4-549C-4BB4-BD45-029751978B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D07B4-847E-42F7-B92C-EC99AFA4208A}" type="datetimeFigureOut">
              <a:rPr lang="ru-RU" smtClean="0"/>
              <a:pPr/>
              <a:t>10.11.2013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050D4-549C-4BB4-BD45-029751978B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D07B4-847E-42F7-B92C-EC99AFA4208A}" type="datetimeFigureOut">
              <a:rPr lang="ru-RU" smtClean="0"/>
              <a:pPr/>
              <a:t>10.11.2013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050D4-549C-4BB4-BD45-029751978B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D07B4-847E-42F7-B92C-EC99AFA4208A}" type="datetimeFigureOut">
              <a:rPr lang="ru-RU" smtClean="0"/>
              <a:pPr/>
              <a:t>10.11.2013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050D4-549C-4BB4-BD45-029751978B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D07B4-847E-42F7-B92C-EC99AFA4208A}" type="datetimeFigureOut">
              <a:rPr lang="ru-RU" smtClean="0"/>
              <a:pPr/>
              <a:t>10.11.2013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050D4-549C-4BB4-BD45-029751978B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D07B4-847E-42F7-B92C-EC99AFA4208A}" type="datetimeFigureOut">
              <a:rPr lang="ru-RU" smtClean="0"/>
              <a:pPr/>
              <a:t>10.11.2013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050D4-549C-4BB4-BD45-029751978B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D07B4-847E-42F7-B92C-EC99AFA4208A}" type="datetimeFigureOut">
              <a:rPr lang="ru-RU" smtClean="0"/>
              <a:pPr/>
              <a:t>10.11.2013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050D4-549C-4BB4-BD45-029751978B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4D07B4-847E-42F7-B92C-EC99AFA4208A}" type="datetimeFigureOut">
              <a:rPr lang="ru-RU" smtClean="0"/>
              <a:pPr/>
              <a:t>10.11.2013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050D4-549C-4BB4-BD45-029751978BC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&#1050;&#1091;&#1083;&#1100;&#1090;&#1091;&#1088;&#1072;%20&#1044;&#1088;&#1077;&#1074;&#1085;&#1077;&#1075;&#1086;%20&#1064;&#1091;&#1084;&#1077;&#1088;&#1072;.flv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6866" name="Picture 2" descr="&amp;Kcy;&amp;acy;&amp;rcy;&amp;tcy;&amp;icy;&amp;ncy;&amp;kcy;&amp;acy; 10 &amp;icy;&amp;zcy; 83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548680"/>
            <a:ext cx="7920880" cy="56886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476672"/>
            <a:ext cx="7920880" cy="58326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/>
            <a:ext uri="{AF507438-7753-43E0-B8FC-AC1667EBCBE1}"/>
          </a:extLst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6" descr="http://stgreliktikon.ucoz.net/Vavilon/shumer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548680"/>
            <a:ext cx="7920880" cy="56886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 descr="&amp;Kcy;&amp;acy;&amp;rcy;&amp;tcy;&amp;icy;&amp;ncy;&amp;kcy;&amp;acy; 19 &amp;icy;&amp;zcy; 85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620688"/>
            <a:ext cx="7992888" cy="56886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ru-RU" b="1" u="sng" dirty="0">
              <a:solidFill>
                <a:srgbClr val="7030A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39552" y="548680"/>
            <a:ext cx="8064896" cy="792089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sz="6600" b="1" dirty="0" smtClean="0">
                <a:solidFill>
                  <a:srgbClr val="7030A0"/>
                </a:solidFill>
              </a:rPr>
              <a:t>	</a:t>
            </a:r>
            <a:endParaRPr lang="ru-RU" sz="5700" b="1" i="1" dirty="0">
              <a:solidFill>
                <a:schemeClr val="accent6">
                  <a:lumMod val="50000"/>
                </a:schemeClr>
              </a:solidFill>
              <a:latin typeface="Book Antiqua" pitchFamily="18" charset="0"/>
            </a:endParaRPr>
          </a:p>
        </p:txBody>
      </p:sp>
      <p:pic>
        <p:nvPicPr>
          <p:cNvPr id="9" name="Picture 2" descr="C:\Users\NiKTO\Desktop\Новая папка (2)\Новая папка\34707072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548680"/>
            <a:ext cx="8064896" cy="57606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20688"/>
            <a:ext cx="7920880" cy="114300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Book Antiqua" pitchFamily="18" charset="0"/>
              </a:rPr>
              <a:t>Каковы занятия в Междуречье?</a:t>
            </a:r>
            <a:endParaRPr lang="ru-RU" b="1" dirty="0">
              <a:solidFill>
                <a:srgbClr val="C00000"/>
              </a:solidFill>
              <a:latin typeface="Book Antiqu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2132856"/>
            <a:ext cx="7920880" cy="4104456"/>
          </a:xfrm>
        </p:spPr>
        <p:txBody>
          <a:bodyPr>
            <a:noAutofit/>
          </a:bodyPr>
          <a:lstStyle/>
          <a:p>
            <a:pPr lvl="0" algn="ctr"/>
            <a:r>
              <a:rPr lang="ru-RU" sz="2400" b="1" dirty="0" smtClean="0">
                <a:latin typeface="Book Antiqua" pitchFamily="18" charset="0"/>
              </a:rPr>
              <a:t>Если человек поленится укрепить плотину своего поля, в его плотине произойдет прорыв и будет затоплена возделанная земля, он должен возместить хлеб, который погубил.</a:t>
            </a:r>
          </a:p>
          <a:p>
            <a:pPr lvl="0" algn="ctr"/>
            <a:r>
              <a:rPr lang="ru-RU" sz="2400" b="1" dirty="0" smtClean="0">
                <a:latin typeface="Book Antiqua" pitchFamily="18" charset="0"/>
              </a:rPr>
              <a:t>Если человек срубил в саду человека дерево без ведома хозяина, то должен за это заплатить </a:t>
            </a:r>
          </a:p>
          <a:p>
            <a:pPr lvl="0" algn="ctr"/>
            <a:r>
              <a:rPr lang="ru-RU" sz="2400" b="1" dirty="0" smtClean="0">
                <a:latin typeface="Book Antiqua" pitchFamily="18" charset="0"/>
              </a:rPr>
              <a:t>Если какой-либо ремесленник возьмет малолетнего в воспитанники и научит его своему ремеслу, он не может быть потребован обратно.</a:t>
            </a:r>
          </a:p>
          <a:p>
            <a:endParaRPr lang="ru-RU" sz="2400" b="1" dirty="0">
              <a:latin typeface="Book Antiqua" pitchFamily="18" charset="0"/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Autofit/>
          </a:bodyPr>
          <a:lstStyle/>
          <a:p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836712"/>
            <a:ext cx="8064896" cy="5328592"/>
          </a:xfrm>
        </p:spPr>
        <p:txBody>
          <a:bodyPr>
            <a:noAutofit/>
          </a:bodyPr>
          <a:lstStyle/>
          <a:p>
            <a:pPr lvl="0" algn="ctr"/>
            <a:r>
              <a:rPr lang="ru-RU" sz="2400" b="1" dirty="0" smtClean="0">
                <a:latin typeface="Book Antiqua" pitchFamily="18" charset="0"/>
              </a:rPr>
              <a:t>Если строитель построил дом человеку, тот должен дать ему в подарок 2 </a:t>
            </a:r>
            <a:r>
              <a:rPr lang="ru-RU" sz="2400" b="1" dirty="0" err="1" smtClean="0">
                <a:latin typeface="Book Antiqua" pitchFamily="18" charset="0"/>
              </a:rPr>
              <a:t>сикля</a:t>
            </a:r>
            <a:r>
              <a:rPr lang="ru-RU" sz="2400" b="1" dirty="0" smtClean="0">
                <a:latin typeface="Book Antiqua" pitchFamily="18" charset="0"/>
              </a:rPr>
              <a:t> серебра за каждый </a:t>
            </a:r>
            <a:r>
              <a:rPr lang="ru-RU" sz="2400" b="1" dirty="0" err="1" smtClean="0">
                <a:latin typeface="Book Antiqua" pitchFamily="18" charset="0"/>
              </a:rPr>
              <a:t>сар</a:t>
            </a:r>
            <a:r>
              <a:rPr lang="ru-RU" sz="2400" b="1" dirty="0" smtClean="0">
                <a:latin typeface="Book Antiqua" pitchFamily="18" charset="0"/>
              </a:rPr>
              <a:t> площади дома.</a:t>
            </a:r>
          </a:p>
          <a:p>
            <a:pPr lvl="0" algn="ctr"/>
            <a:r>
              <a:rPr lang="ru-RU" sz="2400" b="1" dirty="0" smtClean="0">
                <a:latin typeface="Book Antiqua" pitchFamily="18" charset="0"/>
              </a:rPr>
              <a:t>Если корабельщик соорудит судно и сделает свою работу ненадежно, так что судно станет течь, то корабельщик должен сломать это судно, сделать прочное, и за свой счет отдать его хозяину.</a:t>
            </a:r>
          </a:p>
          <a:p>
            <a:pPr lvl="0" algn="ctr"/>
            <a:r>
              <a:rPr lang="ru-RU" sz="2400" b="1" dirty="0" smtClean="0">
                <a:latin typeface="Book Antiqua" pitchFamily="18" charset="0"/>
              </a:rPr>
              <a:t>Если человек украдет оросительное орудие с обрабатываемой земли, он должен отдать хозяину орудия 5 </a:t>
            </a:r>
            <a:r>
              <a:rPr lang="ru-RU" sz="2400" b="1" dirty="0" err="1" smtClean="0">
                <a:latin typeface="Book Antiqua" pitchFamily="18" charset="0"/>
              </a:rPr>
              <a:t>сиклей</a:t>
            </a:r>
            <a:r>
              <a:rPr lang="ru-RU" sz="2400" b="1" dirty="0" smtClean="0">
                <a:latin typeface="Book Antiqua" pitchFamily="18" charset="0"/>
              </a:rPr>
              <a:t> серебра.</a:t>
            </a:r>
          </a:p>
          <a:p>
            <a:pPr lvl="0" algn="ctr"/>
            <a:r>
              <a:rPr lang="ru-RU" sz="2400" b="1" dirty="0" smtClean="0">
                <a:latin typeface="Book Antiqua" pitchFamily="18" charset="0"/>
              </a:rPr>
              <a:t>Если человек купит из руки сына человека или из руки раба человека без свидетелей, то его должно назвать вором и убить.</a:t>
            </a:r>
          </a:p>
          <a:p>
            <a:endParaRPr lang="ru-RU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3010" name="Picture 2" descr="http://2.bp.blogspot.com/-UwYTVQUumzQ/UAoi40kubgI/AAAAAAAACAY/3r7mx7xt57c/s1600/59673207-Living-in-Ancient-Mesopotami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548680"/>
            <a:ext cx="8064896" cy="57606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шумерец.jpg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tretch>
            <a:fillRect/>
          </a:stretch>
        </p:blipFill>
        <p:spPr>
          <a:xfrm>
            <a:off x="755576" y="764704"/>
            <a:ext cx="3648052" cy="46805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Содержимое 4" descr="земледелие.jpg"/>
          <p:cNvPicPr>
            <a:picLocks noGrp="1" noChangeAspect="1"/>
          </p:cNvPicPr>
          <p:nvPr>
            <p:ph sz="half" idx="2"/>
          </p:nvPr>
        </p:nvPicPr>
        <p:blipFill>
          <a:blip r:embed="rId4" cstate="screen"/>
          <a:stretch>
            <a:fillRect/>
          </a:stretch>
        </p:blipFill>
        <p:spPr>
          <a:xfrm>
            <a:off x="4788024" y="1268760"/>
            <a:ext cx="3600400" cy="48245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11560" y="692699"/>
          <a:ext cx="7920880" cy="5544612"/>
        </p:xfrm>
        <a:graphic>
          <a:graphicData uri="http://schemas.openxmlformats.org/drawingml/2006/table">
            <a:tbl>
              <a:tblPr/>
              <a:tblGrid>
                <a:gridCol w="3960056"/>
                <a:gridCol w="3960824"/>
              </a:tblGrid>
              <a:tr h="575050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0" dirty="0">
                          <a:solidFill>
                            <a:srgbClr val="C00000"/>
                          </a:solidFill>
                          <a:latin typeface="Book Antiqua" pitchFamily="18" charset="0"/>
                          <a:ea typeface="Calibri"/>
                          <a:cs typeface="Times New Roman"/>
                        </a:rPr>
                        <a:t>Общие черты Египта и Междуречья</a:t>
                      </a:r>
                    </a:p>
                  </a:txBody>
                  <a:tcPr marL="64050" marR="64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75050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i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64050" marR="64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75050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i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64050" marR="64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71102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i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64050" marR="64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232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0" dirty="0">
                          <a:solidFill>
                            <a:srgbClr val="C00000"/>
                          </a:solidFill>
                          <a:latin typeface="Book Antiqua" pitchFamily="18" charset="0"/>
                          <a:ea typeface="Calibri"/>
                          <a:cs typeface="Times New Roman"/>
                        </a:rPr>
                        <a:t>Отличительные особенности Египта</a:t>
                      </a:r>
                    </a:p>
                  </a:txBody>
                  <a:tcPr marL="64050" marR="64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0" dirty="0">
                          <a:solidFill>
                            <a:srgbClr val="C00000"/>
                          </a:solidFill>
                          <a:latin typeface="Book Antiqua" pitchFamily="18" charset="0"/>
                          <a:ea typeface="Calibri"/>
                          <a:cs typeface="Times New Roman"/>
                        </a:rPr>
                        <a:t>Отличительные особенности Междуречья</a:t>
                      </a:r>
                    </a:p>
                  </a:txBody>
                  <a:tcPr marL="64050" marR="64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</a:tr>
              <a:tr h="57505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i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64050" marR="64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i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64050" marR="64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</a:tr>
              <a:tr h="57505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i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64050" marR="64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i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64050" marR="64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</a:tr>
              <a:tr h="57505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i="1">
                        <a:solidFill>
                          <a:schemeClr val="accent6">
                            <a:lumMod val="50000"/>
                          </a:schemeClr>
                        </a:solidFill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64050" marR="64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i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64050" marR="64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11560" y="692696"/>
          <a:ext cx="7920880" cy="2430343"/>
        </p:xfrm>
        <a:graphic>
          <a:graphicData uri="http://schemas.openxmlformats.org/drawingml/2006/table">
            <a:tbl>
              <a:tblPr/>
              <a:tblGrid>
                <a:gridCol w="3816424"/>
                <a:gridCol w="4104456"/>
              </a:tblGrid>
              <a:tr h="126837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0" dirty="0">
                          <a:solidFill>
                            <a:srgbClr val="C00000"/>
                          </a:solidFill>
                          <a:latin typeface="Book Antiqua" pitchFamily="18" charset="0"/>
                          <a:ea typeface="Calibri"/>
                          <a:cs typeface="Times New Roman"/>
                        </a:rPr>
                        <a:t>Условия, благоприятные для развития хозяйства в </a:t>
                      </a:r>
                      <a:r>
                        <a:rPr lang="ru-RU" sz="2400" b="1" i="0" dirty="0" err="1">
                          <a:solidFill>
                            <a:srgbClr val="C00000"/>
                          </a:solidFill>
                          <a:latin typeface="Book Antiqua" pitchFamily="18" charset="0"/>
                          <a:ea typeface="Calibri"/>
                          <a:cs typeface="Times New Roman"/>
                        </a:rPr>
                        <a:t>Двуречье</a:t>
                      </a:r>
                      <a:endParaRPr lang="ru-RU" sz="2400" b="1" i="0" dirty="0">
                        <a:solidFill>
                          <a:srgbClr val="C00000"/>
                        </a:solidFill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64050" marR="64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0" dirty="0">
                          <a:solidFill>
                            <a:srgbClr val="C00000"/>
                          </a:solidFill>
                          <a:latin typeface="Book Antiqua" pitchFamily="18" charset="0"/>
                          <a:ea typeface="Calibri"/>
                          <a:cs typeface="Times New Roman"/>
                        </a:rPr>
                        <a:t>Условия, неблагоприятные для развития хозяйства в </a:t>
                      </a:r>
                      <a:r>
                        <a:rPr lang="ru-RU" sz="2400" b="1" i="0" dirty="0" err="1">
                          <a:solidFill>
                            <a:srgbClr val="C00000"/>
                          </a:solidFill>
                          <a:latin typeface="Book Antiqua" pitchFamily="18" charset="0"/>
                          <a:ea typeface="Calibri"/>
                          <a:cs typeface="Times New Roman"/>
                        </a:rPr>
                        <a:t>Двуречье</a:t>
                      </a:r>
                      <a:endParaRPr lang="ru-RU" sz="2400" b="1" i="0" dirty="0">
                        <a:solidFill>
                          <a:srgbClr val="C00000"/>
                        </a:solidFill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64050" marR="64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</a:tr>
              <a:tr h="74784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i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64050" marR="64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i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64050" marR="64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611560" y="2852934"/>
          <a:ext cx="7920879" cy="3384380"/>
        </p:xfrm>
        <a:graphic>
          <a:graphicData uri="http://schemas.openxmlformats.org/drawingml/2006/table">
            <a:tbl>
              <a:tblPr/>
              <a:tblGrid>
                <a:gridCol w="2648625"/>
                <a:gridCol w="2648625"/>
                <a:gridCol w="2623629"/>
              </a:tblGrid>
              <a:tr h="6768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i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64050" marR="64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0" dirty="0">
                          <a:solidFill>
                            <a:srgbClr val="C00000"/>
                          </a:solidFill>
                          <a:latin typeface="Book Antiqua" pitchFamily="18" charset="0"/>
                          <a:ea typeface="Calibri"/>
                          <a:cs typeface="Times New Roman"/>
                        </a:rPr>
                        <a:t>Египет</a:t>
                      </a:r>
                      <a:endParaRPr lang="ru-RU" sz="2800" i="0" dirty="0">
                        <a:solidFill>
                          <a:srgbClr val="C00000"/>
                        </a:solidFill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64050" marR="64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0" dirty="0">
                          <a:solidFill>
                            <a:srgbClr val="C00000"/>
                          </a:solidFill>
                          <a:latin typeface="Book Antiqua" pitchFamily="18" charset="0"/>
                          <a:ea typeface="Calibri"/>
                          <a:cs typeface="Times New Roman"/>
                        </a:rPr>
                        <a:t>Междуречье</a:t>
                      </a:r>
                      <a:endParaRPr lang="ru-RU" sz="2800" i="0" dirty="0">
                        <a:solidFill>
                          <a:srgbClr val="C00000"/>
                        </a:solidFill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64050" marR="64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</a:tr>
              <a:tr h="6768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Calibri"/>
                          <a:cs typeface="Times New Roman"/>
                        </a:rPr>
                        <a:t>Климат</a:t>
                      </a:r>
                    </a:p>
                  </a:txBody>
                  <a:tcPr marL="64050" marR="64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i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64050" marR="64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i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64050" marR="64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</a:tr>
              <a:tr h="6768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Calibri"/>
                          <a:cs typeface="Times New Roman"/>
                        </a:rPr>
                        <a:t>Реки</a:t>
                      </a:r>
                    </a:p>
                  </a:txBody>
                  <a:tcPr marL="64050" marR="64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i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64050" marR="64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i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64050" marR="64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</a:tr>
              <a:tr h="6768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Calibri"/>
                          <a:cs typeface="Times New Roman"/>
                        </a:rPr>
                        <a:t>Разливы рек</a:t>
                      </a:r>
                    </a:p>
                  </a:txBody>
                  <a:tcPr marL="64050" marR="64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i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64050" marR="64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i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64050" marR="64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</a:tr>
              <a:tr h="6768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Calibri"/>
                          <a:cs typeface="Times New Roman"/>
                        </a:rPr>
                        <a:t>Ирригация</a:t>
                      </a:r>
                    </a:p>
                  </a:txBody>
                  <a:tcPr marL="64050" marR="64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i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64050" marR="64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i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64050" marR="64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Содержимое 5" descr="урук.jpg"/>
          <p:cNvPicPr>
            <a:picLocks noGrp="1" noChangeAspect="1"/>
          </p:cNvPicPr>
          <p:nvPr>
            <p:ph sz="half" idx="4294967295"/>
          </p:nvPr>
        </p:nvPicPr>
        <p:blipFill>
          <a:blip r:embed="rId3" cstate="screen"/>
          <a:stretch>
            <a:fillRect/>
          </a:stretch>
        </p:blipFill>
        <p:spPr>
          <a:xfrm>
            <a:off x="539552" y="548680"/>
            <a:ext cx="8064896" cy="56886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27584" y="476672"/>
            <a:ext cx="7848872" cy="857232"/>
          </a:xfrm>
        </p:spPr>
        <p:txBody>
          <a:bodyPr>
            <a:noAutofit/>
          </a:bodyPr>
          <a:lstStyle/>
          <a:p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Book Antiqua" pitchFamily="18" charset="0"/>
              </a:rPr>
              <a:t>Древние города –  Ур и  </a:t>
            </a:r>
            <a:r>
              <a:rPr lang="ru-RU" b="1" i="1" dirty="0" err="1" smtClean="0">
                <a:solidFill>
                  <a:schemeClr val="accent6">
                    <a:lumMod val="50000"/>
                  </a:schemeClr>
                </a:solidFill>
                <a:latin typeface="Book Antiqua" pitchFamily="18" charset="0"/>
              </a:rPr>
              <a:t>Урук</a:t>
            </a:r>
            <a:endParaRPr lang="ru-RU" b="1" i="1" dirty="0">
              <a:solidFill>
                <a:schemeClr val="accent6">
                  <a:lumMod val="50000"/>
                </a:schemeClr>
              </a:solidFill>
              <a:latin typeface="Book Antiqua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600200"/>
            <a:ext cx="226368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9" name="Picture 2" descr="http://art-blog.uz/wp-content/uploads/2008/05/b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548680"/>
            <a:ext cx="8064896" cy="56886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Содержимое 3" descr="зиккурат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39552" y="548680"/>
            <a:ext cx="8064896" cy="56886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3508347" cy="785794"/>
          </a:xfrm>
        </p:spPr>
        <p:txBody>
          <a:bodyPr>
            <a:noAutofit/>
          </a:bodyPr>
          <a:lstStyle/>
          <a:p>
            <a:endParaRPr lang="ru-RU" sz="5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714356"/>
            <a:ext cx="251520" cy="5929354"/>
          </a:xfrm>
        </p:spPr>
        <p:txBody>
          <a:bodyPr>
            <a:noAutofit/>
          </a:bodyPr>
          <a:lstStyle/>
          <a:p>
            <a:endParaRPr lang="ru-RU" sz="2400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 flipH="1">
            <a:off x="8686800" y="273050"/>
            <a:ext cx="205680" cy="585311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9" name="Содержимое 3" descr="untitled.bmp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539552" y="548680"/>
            <a:ext cx="8064896" cy="58326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314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611560" y="620688"/>
            <a:ext cx="8064896" cy="792088"/>
          </a:xfrm>
          <a:noFill/>
          <a:ln/>
        </p:spPr>
        <p:txBody>
          <a:bodyPr>
            <a:noAutofit/>
          </a:bodyPr>
          <a:lstStyle/>
          <a:p>
            <a:r>
              <a:rPr lang="ru-RU" sz="5400" b="1" i="1" dirty="0" smtClean="0">
                <a:solidFill>
                  <a:schemeClr val="accent6">
                    <a:lumMod val="50000"/>
                  </a:schemeClr>
                </a:solidFill>
                <a:latin typeface="Book Antiqua" pitchFamily="18" charset="0"/>
              </a:rPr>
              <a:t>ДРЕВНЕЕ ДВУРЕЧЬЕ</a:t>
            </a:r>
            <a:endParaRPr lang="ru-RU" sz="5400" b="1" i="1" dirty="0">
              <a:solidFill>
                <a:schemeClr val="accent6">
                  <a:lumMod val="50000"/>
                </a:schemeClr>
              </a:solidFill>
              <a:latin typeface="Book Antiqua" pitchFamily="18" charset="0"/>
            </a:endParaRPr>
          </a:p>
        </p:txBody>
      </p:sp>
      <p:pic>
        <p:nvPicPr>
          <p:cNvPr id="21508" name="Picture 4" descr="&amp;Kcy;&amp;acy;&amp;rcy;&amp;tcy;&amp;icy;&amp;ncy;&amp;kcy;&amp;acy; 32 &amp;icy;&amp;zcy; 85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484784"/>
            <a:ext cx="7056784" cy="46085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611560" y="692696"/>
          <a:ext cx="7920880" cy="1296144"/>
        </p:xfrm>
        <a:graphic>
          <a:graphicData uri="http://schemas.openxmlformats.org/drawingml/2006/table">
            <a:tbl>
              <a:tblPr/>
              <a:tblGrid>
                <a:gridCol w="3960054"/>
                <a:gridCol w="3960826"/>
              </a:tblGrid>
              <a:tr h="6480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i="0" dirty="0">
                          <a:solidFill>
                            <a:srgbClr val="C00000"/>
                          </a:solidFill>
                          <a:latin typeface="Book Antiqua" pitchFamily="18" charset="0"/>
                          <a:ea typeface="Calibri"/>
                          <a:cs typeface="Times New Roman"/>
                        </a:rPr>
                        <a:t>Египет</a:t>
                      </a:r>
                      <a:endParaRPr lang="ru-RU" sz="3200" i="0" dirty="0">
                        <a:solidFill>
                          <a:srgbClr val="C00000"/>
                        </a:solidFill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64050" marR="64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i="0" dirty="0">
                          <a:solidFill>
                            <a:srgbClr val="C00000"/>
                          </a:solidFill>
                          <a:latin typeface="Book Antiqua" pitchFamily="18" charset="0"/>
                          <a:ea typeface="Calibri"/>
                          <a:cs typeface="Times New Roman"/>
                        </a:rPr>
                        <a:t>Междуречье</a:t>
                      </a:r>
                      <a:endParaRPr lang="ru-RU" sz="3200" i="0" dirty="0">
                        <a:solidFill>
                          <a:srgbClr val="C00000"/>
                        </a:solidFill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64050" marR="64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i="1" dirty="0">
                        <a:solidFill>
                          <a:srgbClr val="C00000"/>
                        </a:solidFill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64050" marR="64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i="1" dirty="0">
                        <a:solidFill>
                          <a:srgbClr val="C00000"/>
                        </a:solidFill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64050" marR="64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</a:tr>
            </a:tbl>
          </a:graphicData>
        </a:graphic>
      </p:graphicFrame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683568" y="2060848"/>
            <a:ext cx="792088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Book Antiqua" pitchFamily="18" charset="0"/>
                <a:ea typeface="Calibri" pitchFamily="34" charset="0"/>
                <a:cs typeface="Times New Roman" pitchFamily="18" charset="0"/>
              </a:rPr>
              <a:t>Почему они использовали столь непривычный материал? </a:t>
            </a:r>
            <a:endParaRPr kumimoji="0" lang="ru-RU" sz="2400" b="1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Book Antiqua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Book Antiqua" pitchFamily="18" charset="0"/>
                <a:ea typeface="Calibri" pitchFamily="34" charset="0"/>
                <a:cs typeface="Times New Roman" pitchFamily="18" charset="0"/>
              </a:rPr>
              <a:t>Можно ли сказать, что шумеры были изобретателями кирпичей?</a:t>
            </a:r>
            <a:endParaRPr kumimoji="0" lang="ru-RU" sz="2400" b="1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Book Antiqua" pitchFamily="18" charset="0"/>
            </a:endParaRPr>
          </a:p>
        </p:txBody>
      </p:sp>
      <p:pic>
        <p:nvPicPr>
          <p:cNvPr id="41986" name="Picture 2" descr="&amp;Kcy;&amp;acy;&amp;rcy;&amp;tcy;&amp;icy;&amp;ncy;&amp;kcy;&amp;acy; 6 &amp;icy;&amp;zcy; 49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3789040"/>
            <a:ext cx="3528392" cy="22574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42" name="Picture 2" descr="http://img0.liveinternet.ru/images/attach/c/5/88/670/88670752_4497432_sfink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3789039"/>
            <a:ext cx="3312368" cy="22322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8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8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68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68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11560" y="5373216"/>
            <a:ext cx="7920880" cy="857232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latin typeface="Book Antiqua" pitchFamily="18" charset="0"/>
              </a:rPr>
              <a:t>Клинопись</a:t>
            </a:r>
            <a:endParaRPr lang="ru-RU" sz="3600" b="1" i="1" dirty="0">
              <a:solidFill>
                <a:schemeClr val="accent6">
                  <a:lumMod val="50000"/>
                </a:schemeClr>
              </a:solidFill>
              <a:latin typeface="Book Antiqua" pitchFamily="18" charset="0"/>
            </a:endParaRPr>
          </a:p>
        </p:txBody>
      </p:sp>
      <p:pic>
        <p:nvPicPr>
          <p:cNvPr id="7" name="Содержимое 6" descr="клинопись 1.jpg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tretch>
            <a:fillRect/>
          </a:stretch>
        </p:blipFill>
        <p:spPr>
          <a:xfrm>
            <a:off x="755576" y="764704"/>
            <a:ext cx="3600400" cy="46085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Содержимое 7" descr="клинопись 2.jpg"/>
          <p:cNvPicPr>
            <a:picLocks noGrp="1" noChangeAspect="1"/>
          </p:cNvPicPr>
          <p:nvPr>
            <p:ph sz="half" idx="2"/>
          </p:nvPr>
        </p:nvPicPr>
        <p:blipFill>
          <a:blip r:embed="rId4" cstate="screen"/>
          <a:stretch>
            <a:fillRect/>
          </a:stretch>
        </p:blipFill>
        <p:spPr>
          <a:xfrm>
            <a:off x="4644008" y="764704"/>
            <a:ext cx="3744416" cy="45365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5214942" y="5429264"/>
            <a:ext cx="342902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4400" b="1" dirty="0">
              <a:solidFill>
                <a:srgbClr val="0000FF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Содержимое 6" descr="письменность.gif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499992" y="3284984"/>
            <a:ext cx="3888432" cy="27363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idx="1"/>
          </p:nvPr>
        </p:nvSpPr>
        <p:spPr>
          <a:xfrm>
            <a:off x="611560" y="620687"/>
            <a:ext cx="5544616" cy="3096345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3000" b="1" dirty="0" smtClean="0">
                <a:solidFill>
                  <a:schemeClr val="accent6">
                    <a:lumMod val="50000"/>
                  </a:schemeClr>
                </a:solidFill>
                <a:latin typeface="Book Antiqua" pitchFamily="18" charset="0"/>
              </a:rPr>
              <a:t>Как вы думаете, почему письменность в </a:t>
            </a:r>
            <a:r>
              <a:rPr lang="ru-RU" sz="3000" b="1" dirty="0" err="1" smtClean="0">
                <a:solidFill>
                  <a:schemeClr val="accent6">
                    <a:lumMod val="50000"/>
                  </a:schemeClr>
                </a:solidFill>
                <a:latin typeface="Book Antiqua" pitchFamily="18" charset="0"/>
              </a:rPr>
              <a:t>Двуречье</a:t>
            </a:r>
            <a:r>
              <a:rPr lang="ru-RU" sz="3000" b="1" dirty="0" smtClean="0">
                <a:solidFill>
                  <a:schemeClr val="accent6">
                    <a:lumMod val="50000"/>
                  </a:schemeClr>
                </a:solidFill>
                <a:latin typeface="Book Antiqua" pitchFamily="18" charset="0"/>
              </a:rPr>
              <a:t> получила название </a:t>
            </a:r>
            <a:r>
              <a:rPr lang="ru-RU" sz="3000" b="1" dirty="0" smtClean="0">
                <a:solidFill>
                  <a:srgbClr val="C00000"/>
                </a:solidFill>
                <a:latin typeface="Book Antiqua" pitchFamily="18" charset="0"/>
              </a:rPr>
              <a:t>клинопись?</a:t>
            </a:r>
          </a:p>
          <a:p>
            <a:pPr marL="514350" indent="-514350">
              <a:buAutoNum type="arabicPeriod"/>
            </a:pPr>
            <a:r>
              <a:rPr lang="ru-RU" sz="3000" b="1" dirty="0" smtClean="0">
                <a:solidFill>
                  <a:schemeClr val="accent6">
                    <a:lumMod val="50000"/>
                  </a:schemeClr>
                </a:solidFill>
                <a:latin typeface="Book Antiqua" pitchFamily="18" charset="0"/>
              </a:rPr>
              <a:t>Что общего: </a:t>
            </a:r>
            <a:r>
              <a:rPr lang="ru-RU" sz="3000" b="1" dirty="0" smtClean="0">
                <a:solidFill>
                  <a:srgbClr val="C00000"/>
                </a:solidFill>
                <a:latin typeface="Book Antiqua" pitchFamily="18" charset="0"/>
              </a:rPr>
              <a:t>клинопись и иероглифы?</a:t>
            </a:r>
          </a:p>
          <a:p>
            <a:pPr marL="514350" indent="-514350">
              <a:buAutoNum type="arabicPeriod"/>
            </a:pPr>
            <a:endParaRPr lang="ru-RU" sz="4400" b="1" dirty="0">
              <a:solidFill>
                <a:srgbClr val="7030A0"/>
              </a:solidFill>
            </a:endParaRPr>
          </a:p>
        </p:txBody>
      </p:sp>
      <p:pic>
        <p:nvPicPr>
          <p:cNvPr id="45058" name="Picture 2" descr="&amp;Kcy;&amp;acy;&amp;rcy;&amp;tcy;&amp;icy;&amp;ncy;&amp;kcy;&amp;acy; 3 &amp;icy;&amp;zcy; 35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3861048"/>
            <a:ext cx="3384376" cy="2160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5060" name="Picture 4" descr="&amp;Kcy;&amp;acy;&amp;rcy;&amp;tcy;&amp;icy;&amp;ncy;&amp;kcy;&amp;acy; 11 &amp;icy;&amp;zcy; 35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192" y="764704"/>
            <a:ext cx="2081469" cy="2160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клинопись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755577" y="836712"/>
            <a:ext cx="4032447" cy="51845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>
          <a:xfrm>
            <a:off x="4932040" y="3717032"/>
            <a:ext cx="3672408" cy="2304256"/>
          </a:xfr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</a:pPr>
            <a:r>
              <a:rPr lang="ru-RU" sz="4800" b="1" dirty="0" smtClean="0">
                <a:solidFill>
                  <a:srgbClr val="C00000"/>
                </a:solidFill>
                <a:latin typeface="Book Antiqua" pitchFamily="18" charset="0"/>
              </a:rPr>
              <a:t>Клинопись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Book Antiqua" pitchFamily="18" charset="0"/>
              </a:rPr>
              <a:t>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Book Antiqua" pitchFamily="18" charset="0"/>
              </a:rPr>
              <a:t>состояла из сотен знаков и ее учили с огромным трудом</a:t>
            </a:r>
          </a:p>
          <a:p>
            <a:endParaRPr lang="ru-RU" sz="2400" i="1" dirty="0">
              <a:solidFill>
                <a:schemeClr val="accent6">
                  <a:lumMod val="50000"/>
                </a:schemeClr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611560" y="620688"/>
          <a:ext cx="7920880" cy="1512168"/>
        </p:xfrm>
        <a:graphic>
          <a:graphicData uri="http://schemas.openxmlformats.org/drawingml/2006/table">
            <a:tbl>
              <a:tblPr/>
              <a:tblGrid>
                <a:gridCol w="3960052"/>
                <a:gridCol w="3960828"/>
              </a:tblGrid>
              <a:tr h="7378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i="0" dirty="0">
                          <a:solidFill>
                            <a:srgbClr val="C00000"/>
                          </a:solidFill>
                          <a:latin typeface="Book Antiqua" pitchFamily="18" charset="0"/>
                          <a:ea typeface="Calibri"/>
                          <a:cs typeface="Times New Roman"/>
                        </a:rPr>
                        <a:t>Египет</a:t>
                      </a:r>
                    </a:p>
                  </a:txBody>
                  <a:tcPr marL="64050" marR="64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i="0" dirty="0">
                          <a:solidFill>
                            <a:srgbClr val="C00000"/>
                          </a:solidFill>
                          <a:latin typeface="Book Antiqua" pitchFamily="18" charset="0"/>
                          <a:ea typeface="Calibri"/>
                          <a:cs typeface="Times New Roman"/>
                        </a:rPr>
                        <a:t>Междуречье</a:t>
                      </a:r>
                    </a:p>
                  </a:txBody>
                  <a:tcPr marL="64050" marR="64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</a:tr>
              <a:tr h="7742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b="1" i="1" dirty="0">
                        <a:solidFill>
                          <a:srgbClr val="C00000"/>
                        </a:solidFill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64050" marR="64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b="1" i="1" dirty="0">
                        <a:solidFill>
                          <a:srgbClr val="C00000"/>
                        </a:solidFill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64050" marR="64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</a:tr>
            </a:tbl>
          </a:graphicData>
        </a:graphic>
      </p:graphicFrame>
      <p:pic>
        <p:nvPicPr>
          <p:cNvPr id="40962" name="Picture 2" descr="&amp;Kcy;&amp;acy;&amp;rcy;&amp;tcy;&amp;icy;&amp;ncy;&amp;kcy;&amp;acy; 20 &amp;icy;&amp;zcy; 2610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2420888"/>
            <a:ext cx="3388902" cy="3600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0964" name="Picture 4" descr="&amp;Kcy;&amp;acy;&amp;rcy;&amp;tcy;&amp;icy;&amp;ncy;&amp;kcy;&amp;acy; 3 &amp;icy;&amp;zcy; 8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2420888"/>
            <a:ext cx="3528392" cy="3600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0178" name="Picture 2" descr="http://s50.radikal.ru/i129/0812/1c/753abc2ae35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620688"/>
            <a:ext cx="8064896" cy="56166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0180" name="Picture 4" descr="http://vitruvio.imss.fi.it/foto/galileopalazzostrozzi/41007_45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548680"/>
            <a:ext cx="8064896" cy="57046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0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0180" name="Picture 4" descr="&amp;Kcy;&amp;acy;&amp;rcy;&amp;tcy;&amp;icy;&amp;ncy;&amp;kcy;&amp;acy; 5 &amp;icy;&amp;zcy; 568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3356992"/>
            <a:ext cx="5127755" cy="2808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0182" name="Picture 6" descr="&amp;Kcy;&amp;acy;&amp;rcy;&amp;tcy;&amp;icy;&amp;ncy;&amp;kcy;&amp;acy; 3 &amp;icy;&amp;zcy; 224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692696"/>
            <a:ext cx="2447906" cy="54726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2" name="Picture 2" descr="http://www.goddessaday.com/images/Ishtar-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07904" y="764704"/>
            <a:ext cx="1872208" cy="2376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6" name="Picture 6" descr="http://i010.radikal.ru/0801/77/34b02f2de4c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99592" y="764704"/>
            <a:ext cx="2016224" cy="30963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Содержимое 3" descr="месопотамия.jpg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tretch>
            <a:fillRect/>
          </a:stretch>
        </p:blipFill>
        <p:spPr>
          <a:xfrm>
            <a:off x="755576" y="764704"/>
            <a:ext cx="4029028" cy="53280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788024" y="4941168"/>
            <a:ext cx="3672408" cy="1143000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latin typeface="Book Antiqua" pitchFamily="18" charset="0"/>
              </a:rPr>
              <a:t>Школы в Междуречье</a:t>
            </a:r>
            <a:endParaRPr lang="ru-RU" sz="3600" b="1" i="1" dirty="0">
              <a:solidFill>
                <a:schemeClr val="accent6">
                  <a:lumMod val="50000"/>
                </a:schemeClr>
              </a:solidFill>
              <a:latin typeface="Book Antiqua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388640"/>
          </a:xfrm>
        </p:spPr>
        <p:txBody>
          <a:bodyPr>
            <a:normAutofit fontScale="8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11559" y="620688"/>
          <a:ext cx="7920881" cy="5544616"/>
        </p:xfrm>
        <a:graphic>
          <a:graphicData uri="http://schemas.openxmlformats.org/drawingml/2006/table">
            <a:tbl>
              <a:tblPr/>
              <a:tblGrid>
                <a:gridCol w="3816425"/>
                <a:gridCol w="4104456"/>
              </a:tblGrid>
              <a:tr h="634369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0" dirty="0">
                          <a:solidFill>
                            <a:srgbClr val="C00000"/>
                          </a:solidFill>
                          <a:latin typeface="Book Antiqua" pitchFamily="18" charset="0"/>
                          <a:ea typeface="Calibri"/>
                          <a:cs typeface="Times New Roman"/>
                        </a:rPr>
                        <a:t>Общие черты Египта и Междуречья</a:t>
                      </a:r>
                    </a:p>
                  </a:txBody>
                  <a:tcPr marL="64050" marR="64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59565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i="1" dirty="0">
                        <a:solidFill>
                          <a:srgbClr val="C00000"/>
                        </a:solidFill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64050" marR="64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59565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i="1" dirty="0">
                        <a:solidFill>
                          <a:srgbClr val="C00000"/>
                        </a:solidFill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64050" marR="64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55724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i="1" dirty="0">
                        <a:solidFill>
                          <a:srgbClr val="C00000"/>
                        </a:solidFill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64050" marR="64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566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0" dirty="0">
                          <a:solidFill>
                            <a:srgbClr val="C00000"/>
                          </a:solidFill>
                          <a:latin typeface="Book Antiqua" pitchFamily="18" charset="0"/>
                          <a:ea typeface="Calibri"/>
                          <a:cs typeface="Times New Roman"/>
                        </a:rPr>
                        <a:t>Отличительные особенности </a:t>
                      </a:r>
                      <a:endParaRPr lang="ru-RU" sz="2800" b="1" i="0" dirty="0" smtClean="0">
                        <a:solidFill>
                          <a:srgbClr val="C00000"/>
                        </a:solidFill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0" dirty="0" smtClean="0">
                          <a:solidFill>
                            <a:srgbClr val="C00000"/>
                          </a:solidFill>
                          <a:latin typeface="Book Antiqua" pitchFamily="18" charset="0"/>
                          <a:ea typeface="Calibri"/>
                          <a:cs typeface="Times New Roman"/>
                        </a:rPr>
                        <a:t>Египта</a:t>
                      </a:r>
                      <a:endParaRPr lang="ru-RU" sz="2800" b="1" i="0" dirty="0">
                        <a:solidFill>
                          <a:srgbClr val="C00000"/>
                        </a:solidFill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64050" marR="64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0" dirty="0">
                          <a:solidFill>
                            <a:srgbClr val="C00000"/>
                          </a:solidFill>
                          <a:latin typeface="Book Antiqua" pitchFamily="18" charset="0"/>
                          <a:ea typeface="Calibri"/>
                          <a:cs typeface="Times New Roman"/>
                        </a:rPr>
                        <a:t>Отличительные особенности Междуречья</a:t>
                      </a:r>
                    </a:p>
                  </a:txBody>
                  <a:tcPr marL="64050" marR="64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</a:tr>
              <a:tr h="55956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i="1">
                        <a:solidFill>
                          <a:srgbClr val="C00000"/>
                        </a:solidFill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64050" marR="64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i="1" dirty="0">
                        <a:solidFill>
                          <a:srgbClr val="C00000"/>
                        </a:solidFill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64050" marR="64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</a:tr>
              <a:tr h="55956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i="1">
                        <a:solidFill>
                          <a:srgbClr val="C00000"/>
                        </a:solidFill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64050" marR="64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i="1" dirty="0">
                        <a:solidFill>
                          <a:srgbClr val="C00000"/>
                        </a:solidFill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64050" marR="64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</a:tr>
              <a:tr h="55956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i="1">
                        <a:solidFill>
                          <a:srgbClr val="C00000"/>
                        </a:solidFill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64050" marR="64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i="1" dirty="0">
                        <a:solidFill>
                          <a:srgbClr val="C00000"/>
                        </a:solidFill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64050" marR="64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539552" y="548681"/>
          <a:ext cx="7992888" cy="2520280"/>
        </p:xfrm>
        <a:graphic>
          <a:graphicData uri="http://schemas.openxmlformats.org/drawingml/2006/table">
            <a:tbl>
              <a:tblPr/>
              <a:tblGrid>
                <a:gridCol w="7992888"/>
              </a:tblGrid>
              <a:tr h="5874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i="0" dirty="0">
                          <a:solidFill>
                            <a:srgbClr val="C00000"/>
                          </a:solidFill>
                          <a:latin typeface="Book Antiqua" pitchFamily="18" charset="0"/>
                          <a:ea typeface="Calibri"/>
                          <a:cs typeface="Times New Roman"/>
                        </a:rPr>
                        <a:t>Общие черты Египта и Междуречья</a:t>
                      </a:r>
                      <a:endParaRPr lang="ru-RU" sz="3200" i="0" dirty="0">
                        <a:solidFill>
                          <a:srgbClr val="C00000"/>
                        </a:solidFill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64050" marR="64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</a:tr>
              <a:tr h="4831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Calibri"/>
                          <a:cs typeface="Times New Roman"/>
                        </a:rPr>
                        <a:t>Речные цивилизации</a:t>
                      </a:r>
                    </a:p>
                  </a:txBody>
                  <a:tcPr marL="64050" marR="64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</a:tr>
              <a:tr h="4831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Calibri"/>
                          <a:cs typeface="Times New Roman"/>
                        </a:rPr>
                        <a:t>Плодородные земли, система ирригации</a:t>
                      </a:r>
                    </a:p>
                  </a:txBody>
                  <a:tcPr marL="64050" marR="64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</a:tr>
              <a:tr h="4831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Calibri"/>
                          <a:cs typeface="Times New Roman"/>
                        </a:rPr>
                        <a:t>Письменность, наука, школы</a:t>
                      </a:r>
                    </a:p>
                  </a:txBody>
                  <a:tcPr marL="64050" marR="64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</a:tr>
              <a:tr h="4831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Calibri"/>
                          <a:cs typeface="Times New Roman"/>
                        </a:rPr>
                        <a:t>Многобожие</a:t>
                      </a:r>
                    </a:p>
                  </a:txBody>
                  <a:tcPr marL="64050" marR="64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539551" y="3140966"/>
          <a:ext cx="7992889" cy="3096345"/>
        </p:xfrm>
        <a:graphic>
          <a:graphicData uri="http://schemas.openxmlformats.org/drawingml/2006/table">
            <a:tbl>
              <a:tblPr/>
              <a:tblGrid>
                <a:gridCol w="2672704"/>
                <a:gridCol w="2672704"/>
                <a:gridCol w="2647481"/>
              </a:tblGrid>
              <a:tr h="6192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i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64050" marR="64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0" dirty="0">
                          <a:solidFill>
                            <a:srgbClr val="C00000"/>
                          </a:solidFill>
                          <a:latin typeface="Book Antiqua" pitchFamily="18" charset="0"/>
                          <a:ea typeface="Calibri"/>
                          <a:cs typeface="Times New Roman"/>
                        </a:rPr>
                        <a:t>Египет</a:t>
                      </a:r>
                    </a:p>
                  </a:txBody>
                  <a:tcPr marL="64050" marR="64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0" dirty="0">
                          <a:solidFill>
                            <a:srgbClr val="C00000"/>
                          </a:solidFill>
                          <a:latin typeface="Book Antiqua" pitchFamily="18" charset="0"/>
                          <a:ea typeface="Calibri"/>
                          <a:cs typeface="Times New Roman"/>
                        </a:rPr>
                        <a:t>Междуречье</a:t>
                      </a:r>
                    </a:p>
                  </a:txBody>
                  <a:tcPr marL="64050" marR="64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</a:tr>
              <a:tr h="6192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Calibri"/>
                          <a:cs typeface="Times New Roman"/>
                        </a:rPr>
                        <a:t>Климат</a:t>
                      </a:r>
                    </a:p>
                  </a:txBody>
                  <a:tcPr marL="64050" marR="64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i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64050" marR="64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i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64050" marR="64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</a:tr>
              <a:tr h="6192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Calibri"/>
                          <a:cs typeface="Times New Roman"/>
                        </a:rPr>
                        <a:t>Реки</a:t>
                      </a:r>
                    </a:p>
                  </a:txBody>
                  <a:tcPr marL="64050" marR="64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i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64050" marR="64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i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64050" marR="64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</a:tr>
              <a:tr h="6192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Calibri"/>
                          <a:cs typeface="Times New Roman"/>
                        </a:rPr>
                        <a:t>Разливы рек</a:t>
                      </a:r>
                    </a:p>
                  </a:txBody>
                  <a:tcPr marL="64050" marR="64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i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64050" marR="64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i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64050" marR="64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</a:tr>
              <a:tr h="6192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  <a:ea typeface="Calibri"/>
                          <a:cs typeface="Times New Roman"/>
                        </a:rPr>
                        <a:t>Ирригация</a:t>
                      </a:r>
                    </a:p>
                  </a:txBody>
                  <a:tcPr marL="64050" marR="64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i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64050" marR="64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b="1" i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Book Antiqua" pitchFamily="18" charset="0"/>
                        <a:ea typeface="Calibri"/>
                        <a:cs typeface="Times New Roman"/>
                      </a:endParaRPr>
                    </a:p>
                  </a:txBody>
                  <a:tcPr marL="64050" marR="64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8360324" y="6237312"/>
            <a:ext cx="7982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latin typeface="Book Antiqua" pitchFamily="18" charset="0"/>
                <a:hlinkClick r:id="rId3" action="ppaction://hlinkfile"/>
              </a:rPr>
              <a:t>видео</a:t>
            </a:r>
            <a:endParaRPr lang="ru-RU" b="1" i="1" dirty="0">
              <a:latin typeface="Book Antiqua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64008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Крюкова Е. В. 229-038-662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др. месоп 1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611560" y="620688"/>
            <a:ext cx="7920880" cy="56166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idx="1"/>
          </p:nvPr>
        </p:nvSpPr>
        <p:spPr>
          <a:xfrm>
            <a:off x="539552" y="5661248"/>
            <a:ext cx="3600400" cy="639762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/>
              <a:t>    </a:t>
            </a:r>
            <a:r>
              <a:rPr lang="ru-RU" sz="3600" i="1" dirty="0" smtClean="0">
                <a:solidFill>
                  <a:schemeClr val="accent6">
                    <a:lumMod val="50000"/>
                  </a:schemeClr>
                </a:solidFill>
                <a:latin typeface="Book Antiqua" pitchFamily="18" charset="0"/>
              </a:rPr>
              <a:t>Евфрат</a:t>
            </a:r>
            <a:endParaRPr lang="ru-RU" sz="3600" i="1" dirty="0">
              <a:solidFill>
                <a:schemeClr val="accent6">
                  <a:lumMod val="50000"/>
                </a:schemeClr>
              </a:solidFill>
              <a:latin typeface="Book Antiqua" pitchFamily="18" charset="0"/>
            </a:endParaRPr>
          </a:p>
        </p:txBody>
      </p:sp>
      <p:pic>
        <p:nvPicPr>
          <p:cNvPr id="7" name="Содержимое 6" descr="евфрат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755576" y="764704"/>
            <a:ext cx="3528392" cy="466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Текст 10"/>
          <p:cNvSpPr>
            <a:spLocks noGrp="1"/>
          </p:cNvSpPr>
          <p:nvPr>
            <p:ph type="body" sz="quarter" idx="3"/>
          </p:nvPr>
        </p:nvSpPr>
        <p:spPr>
          <a:xfrm>
            <a:off x="4355976" y="5661248"/>
            <a:ext cx="3249687" cy="639762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/>
              <a:t>      </a:t>
            </a:r>
            <a:r>
              <a:rPr lang="ru-RU" sz="3600" i="1" dirty="0" smtClean="0">
                <a:solidFill>
                  <a:schemeClr val="accent6">
                    <a:lumMod val="50000"/>
                  </a:schemeClr>
                </a:solidFill>
                <a:latin typeface="Book Antiqua" pitchFamily="18" charset="0"/>
              </a:rPr>
              <a:t>Тигр</a:t>
            </a:r>
            <a:endParaRPr lang="ru-RU" sz="3600" i="1" dirty="0">
              <a:solidFill>
                <a:schemeClr val="accent6">
                  <a:lumMod val="50000"/>
                </a:schemeClr>
              </a:solidFill>
              <a:latin typeface="Book Antiqua" pitchFamily="18" charset="0"/>
            </a:endParaRPr>
          </a:p>
        </p:txBody>
      </p:sp>
      <p:pic>
        <p:nvPicPr>
          <p:cNvPr id="8" name="Содержимое 7" descr="тигр.jpg"/>
          <p:cNvPicPr>
            <a:picLocks noGrp="1" noChangeAspect="1"/>
          </p:cNvPicPr>
          <p:nvPr>
            <p:ph sz="quarter" idx="4"/>
          </p:nvPr>
        </p:nvPicPr>
        <p:blipFill>
          <a:blip r:embed="rId4" cstate="screen"/>
          <a:stretch>
            <a:fillRect/>
          </a:stretch>
        </p:blipFill>
        <p:spPr>
          <a:xfrm>
            <a:off x="4716016" y="764704"/>
            <a:ext cx="3600399" cy="466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atlantis.net16.net/library/images/Efra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548680"/>
            <a:ext cx="8064896" cy="57606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5445224"/>
            <a:ext cx="8208912" cy="854968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latin typeface="Book Antiqua" pitchFamily="18" charset="0"/>
              </a:rPr>
              <a:t>Финиковая пальма – хлебное дерево</a:t>
            </a:r>
            <a:endParaRPr lang="ru-RU" sz="3600" b="1" i="1" dirty="0">
              <a:solidFill>
                <a:schemeClr val="accent6">
                  <a:lumMod val="50000"/>
                </a:schemeClr>
              </a:solidFill>
              <a:latin typeface="Book Antiqua" pitchFamily="18" charset="0"/>
            </a:endParaRPr>
          </a:p>
        </p:txBody>
      </p:sp>
      <p:pic>
        <p:nvPicPr>
          <p:cNvPr id="7" name="Содержимое 6" descr="фин пальма.jpg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tretch>
            <a:fillRect/>
          </a:stretch>
        </p:blipFill>
        <p:spPr>
          <a:xfrm>
            <a:off x="4644008" y="764704"/>
            <a:ext cx="3600400" cy="46805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Содержимое 7" descr="фин пальма 3.jpg"/>
          <p:cNvPicPr>
            <a:picLocks noGrp="1" noChangeAspect="1"/>
          </p:cNvPicPr>
          <p:nvPr>
            <p:ph sz="half" idx="2"/>
          </p:nvPr>
        </p:nvPicPr>
        <p:blipFill>
          <a:blip r:embed="rId4" cstate="screen"/>
          <a:stretch>
            <a:fillRect/>
          </a:stretch>
        </p:blipFill>
        <p:spPr>
          <a:xfrm>
            <a:off x="755576" y="764704"/>
            <a:ext cx="3528392" cy="46805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39552" y="620688"/>
            <a:ext cx="7992888" cy="792088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Book Antiqua" pitchFamily="18" charset="0"/>
              </a:rPr>
              <a:t>Природные условия</a:t>
            </a:r>
            <a:endParaRPr lang="ru-RU" sz="4000" b="1" dirty="0">
              <a:solidFill>
                <a:schemeClr val="accent6">
                  <a:lumMod val="50000"/>
                </a:schemeClr>
              </a:solidFill>
              <a:latin typeface="Book Antiqua" pitchFamily="18" charset="0"/>
            </a:endParaRPr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611560" y="1484784"/>
          <a:ext cx="7920880" cy="47525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440"/>
                <a:gridCol w="3960440"/>
              </a:tblGrid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ru-RU" sz="3600" b="1" i="1" dirty="0" smtClean="0">
                          <a:solidFill>
                            <a:srgbClr val="C00000"/>
                          </a:solidFill>
                          <a:effectLst/>
                          <a:latin typeface="Book Antiqua" pitchFamily="18" charset="0"/>
                        </a:rPr>
                        <a:t>  Древний Египет</a:t>
                      </a:r>
                      <a:endParaRPr lang="ru-RU" sz="3600" b="1" i="1" dirty="0">
                        <a:solidFill>
                          <a:srgbClr val="C00000"/>
                        </a:solidFill>
                        <a:effectLst/>
                        <a:latin typeface="Book Antiqua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i="1" dirty="0" smtClean="0">
                          <a:solidFill>
                            <a:srgbClr val="C00000"/>
                          </a:solidFill>
                          <a:effectLst/>
                          <a:latin typeface="Book Antiqua" pitchFamily="18" charset="0"/>
                        </a:rPr>
                        <a:t>   Междуречье</a:t>
                      </a:r>
                      <a:endParaRPr lang="ru-RU" sz="3600" b="1" i="1" dirty="0">
                        <a:solidFill>
                          <a:srgbClr val="C00000"/>
                        </a:solidFill>
                        <a:effectLst/>
                        <a:latin typeface="Book Antiqua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</a:tr>
              <a:tr h="1440160">
                <a:tc>
                  <a:txBody>
                    <a:bodyPr/>
                    <a:lstStyle/>
                    <a:p>
                      <a:pPr algn="ctr"/>
                      <a:r>
                        <a:rPr lang="ru-RU" sz="2800" b="1" i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</a:rPr>
                        <a:t>Египет находится в полосе жаркого климата</a:t>
                      </a:r>
                      <a:endParaRPr lang="ru-RU" sz="2800" b="1" i="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Book Antiqua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</a:rPr>
                        <a:t>Междуречье находится</a:t>
                      </a:r>
                      <a:r>
                        <a:rPr lang="ru-RU" sz="2800" b="1" i="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</a:rPr>
                        <a:t> в полосе жаркого климата</a:t>
                      </a:r>
                      <a:endParaRPr lang="ru-RU" sz="2800" b="1" i="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Book Antiqua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</a:tr>
              <a:tr h="1080121">
                <a:tc>
                  <a:txBody>
                    <a:bodyPr/>
                    <a:lstStyle/>
                    <a:p>
                      <a:pPr algn="ctr"/>
                      <a:r>
                        <a:rPr lang="ru-RU" sz="2800" b="1" i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</a:rPr>
                        <a:t>Полноводная</a:t>
                      </a:r>
                      <a:r>
                        <a:rPr lang="ru-RU" sz="2800" b="1" i="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</a:rPr>
                        <a:t> река - Нил</a:t>
                      </a:r>
                      <a:endParaRPr lang="ru-RU" sz="2800" b="1" i="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Book Antiqua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</a:rPr>
                        <a:t>Две полноводных рек – Евфрат и Тигр</a:t>
                      </a:r>
                      <a:endParaRPr lang="ru-RU" sz="2800" b="1" i="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Book Antiqua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</a:tr>
              <a:tr h="1512167">
                <a:tc>
                  <a:txBody>
                    <a:bodyPr/>
                    <a:lstStyle/>
                    <a:p>
                      <a:pPr algn="ctr"/>
                      <a:r>
                        <a:rPr lang="ru-RU" sz="2800" b="1" i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</a:rPr>
                        <a:t>Разливы Нила – плодородный ил</a:t>
                      </a:r>
                      <a:endParaRPr lang="ru-RU" sz="2800" b="1" i="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Book Antiqua" pitchFamily="18" charset="0"/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shap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Book Antiqua" pitchFamily="18" charset="0"/>
                        </a:rPr>
                        <a:t>После разливов и дождей – мягкая и плодородная земля</a:t>
                      </a:r>
                      <a:endParaRPr lang="ru-RU" sz="2800" b="1" i="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Book Antiqua" pitchFamily="18" charset="0"/>
                      </a:endParaRPr>
                    </a:p>
                  </a:txBody>
                  <a:tcPr>
                    <a:gradFill>
                      <a:gsLst>
                        <a:gs pos="0">
                          <a:srgbClr val="FFEFD1"/>
                        </a:gs>
                        <a:gs pos="64999">
                          <a:srgbClr val="F0EBD5"/>
                        </a:gs>
                        <a:gs pos="100000">
                          <a:srgbClr val="D1C39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Содержимое 3" descr="зиккурат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11560" y="548680"/>
            <a:ext cx="7920880" cy="56886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517232"/>
            <a:ext cx="3508347" cy="785794"/>
          </a:xfrm>
        </p:spPr>
        <p:txBody>
          <a:bodyPr>
            <a:noAutofit/>
          </a:bodyPr>
          <a:lstStyle/>
          <a:p>
            <a:r>
              <a:rPr lang="ru-RU" sz="4400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Зиккурат</a:t>
            </a:r>
            <a:endParaRPr lang="ru-RU" sz="44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843808" y="714356"/>
            <a:ext cx="585184" cy="5929354"/>
          </a:xfrm>
        </p:spPr>
        <p:txBody>
          <a:bodyPr>
            <a:noAutofit/>
          </a:bodyPr>
          <a:lstStyle/>
          <a:p>
            <a:endParaRPr lang="ru-RU" sz="2400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08912" cy="78296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Book Antiqua" pitchFamily="18" charset="0"/>
              </a:rPr>
              <a:t>Схема изучения государства</a:t>
            </a:r>
            <a:endParaRPr lang="ru-RU" b="1" dirty="0">
              <a:solidFill>
                <a:srgbClr val="C00000"/>
              </a:solidFill>
              <a:latin typeface="Book Antiqu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340769"/>
            <a:ext cx="7253978" cy="2016224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Book Antiqua" pitchFamily="18" charset="0"/>
              </a:rPr>
              <a:t>Местоположение и природа</a:t>
            </a:r>
          </a:p>
          <a:p>
            <a:pPr marL="514350" indent="-514350">
              <a:buAutoNum type="arabicPeriod"/>
            </a:pP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Book Antiqua" pitchFamily="18" charset="0"/>
              </a:rPr>
              <a:t>Хозяйство. Жители</a:t>
            </a:r>
          </a:p>
          <a:p>
            <a:pPr marL="514350" indent="-514350">
              <a:buAutoNum type="arabicPeriod"/>
            </a:pP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Book Antiqua" pitchFamily="18" charset="0"/>
              </a:rPr>
              <a:t> Устройство. Управление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Book Antiqua" pitchFamily="18" charset="0"/>
            </a:endParaRPr>
          </a:p>
        </p:txBody>
      </p:sp>
      <p:pic>
        <p:nvPicPr>
          <p:cNvPr id="4" name="Picture 4" descr="&amp;Kcy;&amp;acy;&amp;rcy;&amp;tcy;&amp;icy;&amp;ncy;&amp;kcy;&amp;acy; 11 &amp;icy;&amp;zcy; 49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429000"/>
            <a:ext cx="3635896" cy="26308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755</TotalTime>
  <Words>371</Words>
  <Application>Microsoft Office PowerPoint</Application>
  <PresentationFormat>Экран (4:3)</PresentationFormat>
  <Paragraphs>67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Слайд 1</vt:lpstr>
      <vt:lpstr>ДРЕВНЕЕ ДВУРЕЧЬЕ</vt:lpstr>
      <vt:lpstr>Слайд 3</vt:lpstr>
      <vt:lpstr>Слайд 4</vt:lpstr>
      <vt:lpstr>Слайд 5</vt:lpstr>
      <vt:lpstr>Финиковая пальма – хлебное дерево</vt:lpstr>
      <vt:lpstr>Природные условия</vt:lpstr>
      <vt:lpstr>Зиккурат</vt:lpstr>
      <vt:lpstr>Схема изучения государства</vt:lpstr>
      <vt:lpstr>Слайд 10</vt:lpstr>
      <vt:lpstr>Слайд 11</vt:lpstr>
      <vt:lpstr>Каковы занятия в Междуречье?</vt:lpstr>
      <vt:lpstr>Слайд 13</vt:lpstr>
      <vt:lpstr>Слайд 14</vt:lpstr>
      <vt:lpstr>Слайд 15</vt:lpstr>
      <vt:lpstr>Слайд 16</vt:lpstr>
      <vt:lpstr>Слайд 17</vt:lpstr>
      <vt:lpstr>Древние города –  Ур и  Урук</vt:lpstr>
      <vt:lpstr>Слайд 19</vt:lpstr>
      <vt:lpstr>Слайд 20</vt:lpstr>
      <vt:lpstr>Клинопись</vt:lpstr>
      <vt:lpstr>Слайд 22</vt:lpstr>
      <vt:lpstr>Слайд 23</vt:lpstr>
      <vt:lpstr>Слайд 24</vt:lpstr>
      <vt:lpstr>Слайд 25</vt:lpstr>
      <vt:lpstr>Слайд 26</vt:lpstr>
      <vt:lpstr>Школы в Междуречье</vt:lpstr>
      <vt:lpstr>Слайд 28</vt:lpstr>
      <vt:lpstr>Слайд 29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Древнее Двуречье.</dc:title>
  <dc:creator>Елена</dc:creator>
  <cp:lastModifiedBy>User</cp:lastModifiedBy>
  <cp:revision>84</cp:revision>
  <dcterms:created xsi:type="dcterms:W3CDTF">2009-08-18T16:26:11Z</dcterms:created>
  <dcterms:modified xsi:type="dcterms:W3CDTF">2013-11-10T08:38:04Z</dcterms:modified>
</cp:coreProperties>
</file>